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304" r:id="rId6"/>
    <p:sldId id="260" r:id="rId7"/>
    <p:sldId id="308" r:id="rId8"/>
    <p:sldId id="261" r:id="rId9"/>
    <p:sldId id="262" r:id="rId10"/>
    <p:sldId id="305" r:id="rId11"/>
    <p:sldId id="263" r:id="rId12"/>
    <p:sldId id="264" r:id="rId13"/>
    <p:sldId id="265" r:id="rId14"/>
    <p:sldId id="266" r:id="rId15"/>
    <p:sldId id="306" r:id="rId16"/>
    <p:sldId id="267" r:id="rId17"/>
    <p:sldId id="268" r:id="rId18"/>
    <p:sldId id="269" r:id="rId19"/>
    <p:sldId id="307" r:id="rId20"/>
    <p:sldId id="270" r:id="rId21"/>
    <p:sldId id="271" r:id="rId22"/>
    <p:sldId id="281" r:id="rId23"/>
    <p:sldId id="272" r:id="rId24"/>
    <p:sldId id="273" r:id="rId25"/>
    <p:sldId id="274" r:id="rId26"/>
    <p:sldId id="275" r:id="rId27"/>
    <p:sldId id="276" r:id="rId28"/>
    <p:sldId id="310" r:id="rId29"/>
    <p:sldId id="277" r:id="rId30"/>
    <p:sldId id="278" r:id="rId31"/>
    <p:sldId id="279" r:id="rId32"/>
    <p:sldId id="280" r:id="rId33"/>
    <p:sldId id="311" r:id="rId34"/>
    <p:sldId id="282" r:id="rId35"/>
    <p:sldId id="312" r:id="rId36"/>
    <p:sldId id="283" r:id="rId37"/>
    <p:sldId id="309" r:id="rId38"/>
    <p:sldId id="321" r:id="rId39"/>
    <p:sldId id="284" r:id="rId40"/>
    <p:sldId id="313" r:id="rId41"/>
    <p:sldId id="286" r:id="rId42"/>
    <p:sldId id="314" r:id="rId43"/>
    <p:sldId id="315" r:id="rId44"/>
    <p:sldId id="287" r:id="rId45"/>
    <p:sldId id="288" r:id="rId46"/>
    <p:sldId id="289" r:id="rId47"/>
    <p:sldId id="290" r:id="rId48"/>
    <p:sldId id="291" r:id="rId49"/>
    <p:sldId id="316" r:id="rId50"/>
    <p:sldId id="292" r:id="rId51"/>
    <p:sldId id="293" r:id="rId52"/>
    <p:sldId id="294" r:id="rId53"/>
    <p:sldId id="317" r:id="rId54"/>
    <p:sldId id="295" r:id="rId55"/>
    <p:sldId id="318" r:id="rId56"/>
    <p:sldId id="296" r:id="rId57"/>
    <p:sldId id="297" r:id="rId58"/>
    <p:sldId id="320" r:id="rId59"/>
    <p:sldId id="298" r:id="rId60"/>
    <p:sldId id="299" r:id="rId61"/>
    <p:sldId id="319" r:id="rId62"/>
    <p:sldId id="300" r:id="rId63"/>
    <p:sldId id="301" r:id="rId64"/>
    <p:sldId id="302" r:id="rId65"/>
    <p:sldId id="303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76206CE-832E-41B5-8412-5D63F7E4B1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73474-C490-4E69-971B-9F0687FB16B1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7DD31-6B58-42C3-9E44-7BFC0E1461E8}" type="slidenum">
              <a:rPr lang="en-US"/>
              <a:pPr/>
              <a:t>10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8351E-DC7E-42A3-9E8C-E04605213963}" type="slidenum">
              <a:rPr lang="en-US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6F635-0DA1-4864-A20E-6CB13D16A8AD}" type="slidenum">
              <a:rPr lang="en-US"/>
              <a:pPr/>
              <a:t>12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ED5DE-EA9B-4A7C-BA2A-698AC40442E9}" type="slidenum">
              <a:rPr lang="en-US"/>
              <a:pPr/>
              <a:t>13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EE477-63E1-4518-9347-2A838AA1EE0F}" type="slidenum">
              <a:rPr lang="en-US"/>
              <a:pPr/>
              <a:t>14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B2252-7F4E-478E-83B1-F19AA099FCC1}" type="slidenum">
              <a:rPr lang="en-US"/>
              <a:pPr/>
              <a:t>15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2C99C-C3DB-4E86-85F3-DFE6E1C4DC48}" type="slidenum">
              <a:rPr lang="en-US"/>
              <a:pPr/>
              <a:t>16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CA327-0AC8-4B6E-A8D8-A7E20F97BA12}" type="slidenum">
              <a:rPr lang="en-US"/>
              <a:pPr/>
              <a:t>17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C7B1E-31C9-4C21-A4A7-735C5A2A3DB5}" type="slidenum">
              <a:rPr lang="en-US"/>
              <a:pPr/>
              <a:t>18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BCE90-C099-4779-9866-178202E39677}" type="slidenum">
              <a:rPr lang="en-US"/>
              <a:pPr/>
              <a:t>19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D3553-CB5E-4067-A306-F08FEF3EE587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D1324-D689-44AF-B64C-28D859EA5987}" type="slidenum">
              <a:rPr lang="en-US"/>
              <a:pPr/>
              <a:t>20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F0219-AACB-4079-A75C-E5BBAD27C4D7}" type="slidenum">
              <a:rPr lang="en-US"/>
              <a:pPr/>
              <a:t>21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420E2-34AA-4860-97A4-532FFCE7214B}" type="slidenum">
              <a:rPr lang="en-US"/>
              <a:pPr/>
              <a:t>22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5CEA4-1F88-493E-822A-CA4F5A15EFE6}" type="slidenum">
              <a:rPr lang="en-US"/>
              <a:pPr/>
              <a:t>23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C6128-BB66-4640-ABF9-4DBCCC24C65D}" type="slidenum">
              <a:rPr lang="en-US"/>
              <a:pPr/>
              <a:t>24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3BD5D-D769-4DD2-91A0-18D83DB473FD}" type="slidenum">
              <a:rPr lang="en-US"/>
              <a:pPr/>
              <a:t>25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A5DD7-3C6D-4B57-A74F-41E267E3001B}" type="slidenum">
              <a:rPr lang="en-US"/>
              <a:pPr/>
              <a:t>26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1C2B1-11CF-4622-9580-E7DB44730E9C}" type="slidenum">
              <a:rPr lang="en-US"/>
              <a:pPr/>
              <a:t>27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344F9-F95E-4B0A-A5F0-F1B519A33B62}" type="slidenum">
              <a:rPr lang="en-US"/>
              <a:pPr/>
              <a:t>28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67DAD-78E0-49F4-B2E7-BD778A501F9B}" type="slidenum">
              <a:rPr lang="en-US"/>
              <a:pPr/>
              <a:t>29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3F8AA-79A4-4696-B4C4-D3D654729561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50CD4-F9F2-486A-AFA0-663A1D3D0CFE}" type="slidenum">
              <a:rPr lang="en-US"/>
              <a:pPr/>
              <a:t>30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8712F-0978-4F69-8B5D-D4AB47FBD120}" type="slidenum">
              <a:rPr lang="en-US"/>
              <a:pPr/>
              <a:t>31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8CFF7-5BED-4E4D-ACB3-99CABDD67D56}" type="slidenum">
              <a:rPr lang="en-US"/>
              <a:pPr/>
              <a:t>32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CFEF2-A9C1-49B3-8D71-1EAF06217E03}" type="slidenum">
              <a:rPr lang="en-US"/>
              <a:pPr/>
              <a:t>33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AE010-74D5-4362-B575-6E96C9C94D66}" type="slidenum">
              <a:rPr lang="en-US"/>
              <a:pPr/>
              <a:t>34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05239-75E1-4835-A38B-93503B8C2327}" type="slidenum">
              <a:rPr lang="en-US"/>
              <a:pPr/>
              <a:t>35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B7D6A-B4E3-4BBF-B400-8BCAB604A686}" type="slidenum">
              <a:rPr lang="en-US"/>
              <a:pPr/>
              <a:t>36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A2EE9-4F95-4B84-AF94-0CA2FC2BEB1F}" type="slidenum">
              <a:rPr lang="en-US"/>
              <a:pPr/>
              <a:t>37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4D411-F8E0-40DD-91D1-B16BC6E1BB36}" type="slidenum">
              <a:rPr lang="en-US"/>
              <a:pPr/>
              <a:t>39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96777-F7BF-4CA6-A5FC-A1BFF0455599}" type="slidenum">
              <a:rPr lang="en-US"/>
              <a:pPr/>
              <a:t>40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AFECB-7761-462C-A382-1B4A9FB5FD45}" type="slidenum">
              <a:rPr lang="en-US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6BB27-459B-4E7F-A424-F0E584FC3480}" type="slidenum">
              <a:rPr lang="en-US"/>
              <a:pPr/>
              <a:t>41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DAB05-78B4-4EFC-92C0-E96808639C3F}" type="slidenum">
              <a:rPr lang="en-US"/>
              <a:pPr/>
              <a:t>42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474E0-E920-4888-995A-6C7F16FB19DC}" type="slidenum">
              <a:rPr lang="en-US"/>
              <a:pPr/>
              <a:t>43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B1996-C531-47AC-9DBB-F25BB9073CB2}" type="slidenum">
              <a:rPr lang="en-US"/>
              <a:pPr/>
              <a:t>44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71406-63CB-4BE6-87CF-F0E52B1271B8}" type="slidenum">
              <a:rPr lang="en-US"/>
              <a:pPr/>
              <a:t>45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EB9BF-601D-42C9-AA30-F2DEDD8735AC}" type="slidenum">
              <a:rPr lang="en-US"/>
              <a:pPr/>
              <a:t>46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37B18-3BA5-45E6-BFBE-5A41453BB268}" type="slidenum">
              <a:rPr lang="en-US"/>
              <a:pPr/>
              <a:t>47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81734-EE41-49B0-A43E-0ABCE68F0C12}" type="slidenum">
              <a:rPr lang="en-US"/>
              <a:pPr/>
              <a:t>48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8B287-472B-464A-82A7-C19CD579DA62}" type="slidenum">
              <a:rPr lang="en-US"/>
              <a:pPr/>
              <a:t>49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38A29-9C0A-4F85-8F75-69392F645082}" type="slidenum">
              <a:rPr lang="en-US"/>
              <a:pPr/>
              <a:t>50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69ED7-8596-4DC8-9EC7-420B00E59934}" type="slidenum">
              <a:rPr lang="en-US"/>
              <a:pPr/>
              <a:t>5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63FF0-4924-4E18-A830-5C1CF0345072}" type="slidenum">
              <a:rPr lang="en-US"/>
              <a:pPr/>
              <a:t>51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11400-156A-4358-A1B4-6A4D0956E233}" type="slidenum">
              <a:rPr lang="en-US"/>
              <a:pPr/>
              <a:t>52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D7673-D48E-473E-B69C-0E92E6EC3F31}" type="slidenum">
              <a:rPr lang="en-US"/>
              <a:pPr/>
              <a:t>53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81BC3-B673-4361-B039-74B74C044B42}" type="slidenum">
              <a:rPr lang="en-US"/>
              <a:pPr/>
              <a:t>54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694F6-D7C0-453F-B545-AC70EB1C3169}" type="slidenum">
              <a:rPr lang="en-US"/>
              <a:pPr/>
              <a:t>55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668A9-D0B6-4718-9A38-ED3866603F6C}" type="slidenum">
              <a:rPr lang="en-US"/>
              <a:pPr/>
              <a:t>56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45DF5-36FB-4F3A-9E21-CA90DC07BCD1}" type="slidenum">
              <a:rPr lang="en-US"/>
              <a:pPr/>
              <a:t>57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99895-1F74-42CA-9A33-EFEF4C174616}" type="slidenum">
              <a:rPr lang="en-US"/>
              <a:pPr/>
              <a:t>58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50D4D-3634-41AF-A6A7-5D01CCBFB2AF}" type="slidenum">
              <a:rPr lang="en-US"/>
              <a:pPr/>
              <a:t>59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E8EEF-2252-4A49-9C43-9BA156C97B35}" type="slidenum">
              <a:rPr lang="en-US"/>
              <a:pPr/>
              <a:t>60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E7FAC-E913-4DE6-A711-0577F7A0C65E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01B22-ED18-4034-A99B-A6D88255D15D}" type="slidenum">
              <a:rPr lang="en-US"/>
              <a:pPr/>
              <a:t>61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91AE3-604B-4901-B425-69FF92975FC1}" type="slidenum">
              <a:rPr lang="en-US"/>
              <a:pPr/>
              <a:t>62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84B1B-7B02-48E2-9F06-CB597EA032D2}" type="slidenum">
              <a:rPr lang="en-US"/>
              <a:pPr/>
              <a:t>63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D400F-7BE4-47E9-82B7-34CCC54E8D38}" type="slidenum">
              <a:rPr lang="en-US"/>
              <a:pPr/>
              <a:t>64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B6489-3ECF-4194-A27C-832B648B70C3}" type="slidenum">
              <a:rPr lang="en-US"/>
              <a:pPr/>
              <a:t>65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C1173-6CAA-40AB-8389-C5F2448B618E}" type="slidenum">
              <a:rPr lang="en-US"/>
              <a:pPr/>
              <a:t>7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60FAA-92B2-4210-AB3B-E80D4C252221}" type="slidenum">
              <a:rPr lang="en-US"/>
              <a:pPr/>
              <a:t>8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EBD2E-31DB-49AC-9BEE-E6A1A36398EB}" type="slidenum">
              <a:rPr lang="en-US"/>
              <a:pPr/>
              <a:t>9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005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005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05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5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00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00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006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A536FE-602B-4113-9F76-F4E5A92D7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9" grpId="0"/>
      <p:bldP spid="13006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00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67A906-5E24-483F-9225-4F446A98E2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0EA470-9868-4D75-8E55-4D0330014E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ED8F04-C71E-472D-8928-EA88AC0C14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4E799D-BD4C-4C96-A8DC-F86CC972D0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1443F-6B15-4DE9-B7D8-5A25AFB3DE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CCFC3B-FEA0-4BB5-9C10-46DB2004AD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E26058-B408-42E7-B225-D140F16740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D771E8-E584-4B29-82CC-808035F39B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213E7A-FD1C-4906-91B2-FFEEF6F6FC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7FB336-6E25-4018-9C70-BAB2DA7F91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97C6A2-17DC-4220-9077-BEE89A6D82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EE3CFA-8A87-47F3-95DC-FB64D56E7C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24705-2D3B-40D6-8B86-37DD37D3AB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C093D-92A9-4467-A5D8-6BE4872A5D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F185B5-DDF9-418D-940B-573D6761CA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F56FC62-C370-4D4E-8EBA-710C9BFDED4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29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90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90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90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9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7" grpId="0"/>
      <p:bldP spid="12903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90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s-server\staff$\ottmant\American%20History%20PowerPoints\WWII%20Homefront%20Controlling_Information.asf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H1iaKVsB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s-server\staff$\ottmant\American%20History%20PowerPoints\WWII%20Homefront%20Kaiser%20Shipyard.asf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s-server\staff$\ottmant\American%20History%20PowerPoints\WWII%20Homefront%20Wartime_Economy.asf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eshistory.org/exhibits/events/rationing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s-server\staff$\ottmant\American%20History%20PowerPoints\WWII%20Homefront%20Rationing.asf" TargetMode="Externa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s-server\staff$\ottmant\American%20History%20PowerPoints\WWII%20Homefront%20Bond_Drives.asf" TargetMode="Externa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s-server\staff$\ottmant\American%20History%20PowerPoints\WWII%20Homefront%20America_Salutes_Women_Workers_in_War_Effort.asf" TargetMode="Externa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hyperlink" Target="https://www.youtube.com/watch?v=8of3uhG1tCI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s-server\staff$\ottmant\American%20History%20PowerPoints\WWII%20Homefront%20Migration.asf" TargetMode="Externa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s-server\staff$\ottmant\American%20History%20PowerPoints\WWII%20Homefront%20Ready_Made_Homes_for_War_Workers.asf" TargetMode="Externa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hyperlink" Target="http://www.youtube.com/watch?v=nDEfhS-r_68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s-server\staff$\ottmant\American%20History%20PowerPoints\WWII%20Homefront%20Segregation_in_the_Military.asf" TargetMode="Externa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s-server\staff$\ottmant\American%20History%20PowerPoints\WWII%20Homefront%20Victory_Gardens.asf" TargetMode="Externa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s-server\staff$\ottmant\American%20History%20PowerPoints\WWII%20Homefront%20Treatment_of_Japanese_Americans.wmv" TargetMode="External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s-server\staff$\ottmant\American%20History%20PowerPoints\WWII%20Homefront%20Scrap_Drives.asf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World War II</a:t>
            </a:r>
            <a:br>
              <a:rPr lang="en-US"/>
            </a:br>
            <a:r>
              <a:rPr lang="en-US"/>
              <a:t>The Home Front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American History</a:t>
            </a:r>
          </a:p>
          <a:p>
            <a:r>
              <a:rPr lang="en-US" dirty="0"/>
              <a:t>Chapter </a:t>
            </a:r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/>
              <a:t>The Media Goes to War</a:t>
            </a:r>
          </a:p>
        </p:txBody>
      </p:sp>
      <p:pic>
        <p:nvPicPr>
          <p:cNvPr id="7" name="WWII Homefront Controlling_Information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0" y="914400"/>
            <a:ext cx="7721600" cy="5791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3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Mobilizing the Home Front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Media Goes to War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Movies Stereotyped the Germans, Japanese and Italians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Comic Strip Characters Supported the War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/>
              <a:t>Little Orphan Annie</a:t>
            </a:r>
            <a:r>
              <a:rPr lang="en-US" dirty="0"/>
              <a:t>– Called for Scrap Metal Drives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/>
              <a:t>Daddy </a:t>
            </a:r>
            <a:r>
              <a:rPr lang="en-US" b="1" dirty="0" err="1"/>
              <a:t>Warbucks</a:t>
            </a:r>
            <a:r>
              <a:rPr lang="en-US" dirty="0"/>
              <a:t>– Served in the Military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/>
              <a:t>Superman</a:t>
            </a:r>
            <a:r>
              <a:rPr lang="en-US" dirty="0"/>
              <a:t>– Supported the Red Cross &amp; War Bonds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New Comic Strips Included: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i="1" u="sng" dirty="0"/>
              <a:t>G.I. Joe</a:t>
            </a:r>
            <a:r>
              <a:rPr lang="en-US" b="1" dirty="0"/>
              <a:t>, </a:t>
            </a:r>
            <a:r>
              <a:rPr lang="en-US" b="1" i="1" u="sng" dirty="0"/>
              <a:t>War</a:t>
            </a:r>
            <a:r>
              <a:rPr lang="en-US" b="1" dirty="0"/>
              <a:t>,</a:t>
            </a:r>
            <a:r>
              <a:rPr lang="en-US" dirty="0"/>
              <a:t> and </a:t>
            </a:r>
            <a:r>
              <a:rPr lang="en-US" b="1" i="1" u="sng" dirty="0"/>
              <a:t>Don Winslow of the Navy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Patriotism was Expressed in Songs, Advertisements, Newspapers, and Magazines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5867400"/>
            <a:ext cx="28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hlinkClick r:id="rId3"/>
              </a:rPr>
              <a:t>der</a:t>
            </a:r>
            <a:r>
              <a:rPr lang="en-US" dirty="0" smtClean="0">
                <a:hlinkClick r:id="rId3"/>
              </a:rPr>
              <a:t> fuehrer's face 1942 </a:t>
            </a:r>
            <a:r>
              <a:rPr lang="en-US" dirty="0" err="1" smtClean="0">
                <a:hlinkClick r:id="rId3"/>
              </a:rPr>
              <a:t>disney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/>
              <a:t>Mobilizing the Home Front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/>
              <a:t>Advertisers Urged Americans to Conserve: </a:t>
            </a:r>
          </a:p>
          <a:p>
            <a:r>
              <a:rPr lang="en-US"/>
              <a:t>“Use it Up”</a:t>
            </a:r>
          </a:p>
          <a:p>
            <a:r>
              <a:rPr lang="en-US"/>
              <a:t>“Make it Last”</a:t>
            </a:r>
          </a:p>
          <a:p>
            <a:r>
              <a:rPr lang="en-US"/>
              <a:t>“Do Without”</a:t>
            </a:r>
          </a:p>
        </p:txBody>
      </p:sp>
      <p:pic>
        <p:nvPicPr>
          <p:cNvPr id="27655" name="Picture 7" descr="consrubb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60863" y="990600"/>
            <a:ext cx="4478337" cy="5638800"/>
          </a:xfrm>
          <a:noFill/>
          <a:ln/>
        </p:spPr>
      </p:pic>
      <p:pic>
        <p:nvPicPr>
          <p:cNvPr id="27656" name="Picture 8" descr="conswal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914400"/>
            <a:ext cx="4495800" cy="579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Mobilizing the Home Front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/>
              <a:t>Staging a Production Miracle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1941– 15% of the Nation’s Manufacturing Was Directed Toward the Military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January 1942– FDR Created the </a:t>
            </a:r>
            <a:r>
              <a:rPr lang="en-US" u="sng"/>
              <a:t>War Production Board</a:t>
            </a:r>
            <a:r>
              <a:rPr lang="en-US"/>
              <a:t> (WPB)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WPB: “Exercise General Responsibility” over the Nation’s Economy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Factories Had To Be Converted From Civilian to Military Production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Aircraft, Tanks, Uniforms, Bombs, Munitions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Mobilizing the Home Front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Staging a Production Miracle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Sec. of War– Henry Stimson Made Sure Industries Made Money From War Production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Henry Kaiser– Shipbuilder, Richmond, Ca.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Cut the Construction Time from 105 Days to 14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Kaiser Shipyard Used Women Workers to Construct Ships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Richmond, California Became a Wartime Boom Town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4000"/>
              <a:t>Mobilizing the Home Front</a:t>
            </a:r>
          </a:p>
        </p:txBody>
      </p:sp>
      <p:pic>
        <p:nvPicPr>
          <p:cNvPr id="7" name="WWII Homefront Kaiser Shipyard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914400"/>
            <a:ext cx="7721600" cy="5791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8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Richmond, Ca. Shipyard</a:t>
            </a:r>
          </a:p>
        </p:txBody>
      </p:sp>
      <p:pic>
        <p:nvPicPr>
          <p:cNvPr id="34822" name="Picture 6" descr="richmond-shipyard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1013" y="1371600"/>
            <a:ext cx="8181975" cy="4953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/>
              <a:t>Rosie The Riveter</a:t>
            </a:r>
          </a:p>
        </p:txBody>
      </p:sp>
      <p:pic>
        <p:nvPicPr>
          <p:cNvPr id="37894" name="Picture 6" descr="R_T_R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295400"/>
            <a:ext cx="6934200" cy="5097463"/>
          </a:xfrm>
          <a:noFill/>
          <a:ln/>
        </p:spPr>
      </p:pic>
      <p:pic>
        <p:nvPicPr>
          <p:cNvPr id="37895" name="Picture 7" descr="rosie_we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91100" y="1295400"/>
            <a:ext cx="3848100" cy="5334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Mobilizing the Home Front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257800"/>
          </a:xfrm>
        </p:spPr>
        <p:txBody>
          <a:bodyPr/>
          <a:lstStyle/>
          <a:p>
            <a:r>
              <a:rPr lang="en-US"/>
              <a:t>Directing a Wartime Economy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Gross National Product (GNP)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Total Value of Good and Services Produced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$90.5 Billion in 1939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$211.9 Billion in 1945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War Created 17 Million New Jobs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Crop Prices Doubled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Demand For Few Consumer Goods Was High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Cost of Living Increased (</a:t>
            </a:r>
            <a:r>
              <a:rPr lang="en-US" u="sng"/>
              <a:t>Inflation)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To Control Inflation, FDR Froze Wages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4000"/>
              <a:t>Wartime Production</a:t>
            </a:r>
          </a:p>
        </p:txBody>
      </p:sp>
      <p:pic>
        <p:nvPicPr>
          <p:cNvPr id="7" name="WWII Homefront Wartime_Economy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0" y="762000"/>
            <a:ext cx="7899400" cy="59245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6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Mobilizing the Home Front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/>
              <a:t>Building National Morale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Japan’s Attack on Pearl Harbor Unified Americans in Favor of War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Franklin Roosevelt’s Four Freedoms: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b="1"/>
              <a:t>Freedom of Speech and Expression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b="1"/>
              <a:t>Freedom of Worship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b="1"/>
              <a:t>Freedom from Want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b="1"/>
              <a:t>Freedom from Fear</a:t>
            </a:r>
          </a:p>
          <a:p>
            <a:pPr lvl="2">
              <a:buClr>
                <a:schemeClr val="tx1"/>
              </a:buClr>
              <a:buFont typeface="Wingdings" pitchFamily="2" charset="2"/>
              <a:buNone/>
            </a:pPr>
            <a:endParaRPr 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Mobilizing the Home Front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Controlling Wages and Prices</a:t>
            </a:r>
          </a:p>
          <a:p>
            <a:pPr lvl="1">
              <a:buClr>
                <a:schemeClr val="tx1"/>
              </a:buClr>
              <a:buFont typeface="Arial" charset="0"/>
              <a:buChar char="♦"/>
            </a:pPr>
            <a:r>
              <a:rPr lang="en-US"/>
              <a:t>National War Labor Board (NWLB)</a:t>
            </a:r>
          </a:p>
          <a:p>
            <a:pPr lvl="2">
              <a:buClr>
                <a:schemeClr val="tx1"/>
              </a:buClr>
              <a:buFont typeface="Arial" charset="0"/>
              <a:buChar char="♦"/>
            </a:pPr>
            <a:r>
              <a:rPr lang="en-US"/>
              <a:t>Created by FDR to Control Wages and Keep Track of Inflation</a:t>
            </a:r>
          </a:p>
          <a:p>
            <a:pPr lvl="2">
              <a:buClr>
                <a:schemeClr val="tx1"/>
              </a:buClr>
              <a:buFont typeface="Arial" charset="0"/>
              <a:buChar char="♦"/>
            </a:pPr>
            <a:r>
              <a:rPr lang="en-US"/>
              <a:t>1942 NWLB Created a Formula to Allow Wages to Go Up at the Same Rate as the Cost of Living</a:t>
            </a:r>
          </a:p>
          <a:p>
            <a:pPr lvl="2">
              <a:buClr>
                <a:schemeClr val="tx1"/>
              </a:buClr>
              <a:buFont typeface="Arial" charset="0"/>
              <a:buChar char="♦"/>
            </a:pPr>
            <a:r>
              <a:rPr lang="en-US"/>
              <a:t>1943– Inflation Continued, The NWLB Issued a “Hold the Line” Order on Hourly Wages</a:t>
            </a:r>
          </a:p>
          <a:p>
            <a:pPr lvl="2">
              <a:buClr>
                <a:schemeClr val="tx1"/>
              </a:buClr>
              <a:buFont typeface="Arial" charset="0"/>
              <a:buChar char="♦"/>
            </a:pPr>
            <a:r>
              <a:rPr lang="en-US"/>
              <a:t>People Could Still Make More Money by Working Overtime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Mobilizing the Home Front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Controlling Wages and Prices</a:t>
            </a:r>
          </a:p>
          <a:p>
            <a:pPr lvl="1">
              <a:buClr>
                <a:schemeClr val="tx1"/>
              </a:buClr>
              <a:buFont typeface="Arial" charset="0"/>
              <a:buChar char="♦"/>
            </a:pPr>
            <a:r>
              <a:rPr lang="en-US"/>
              <a:t>During the War Wage Rates Rose by 24%</a:t>
            </a:r>
          </a:p>
          <a:p>
            <a:pPr lvl="1">
              <a:buClr>
                <a:schemeClr val="tx1"/>
              </a:buClr>
              <a:buFont typeface="Arial" charset="0"/>
              <a:buChar char="♦"/>
            </a:pPr>
            <a:r>
              <a:rPr lang="en-US"/>
              <a:t>Weekly Earning Rose by 70% (Overtime)</a:t>
            </a:r>
          </a:p>
          <a:p>
            <a:pPr>
              <a:buClr>
                <a:schemeClr val="tx1"/>
              </a:buClr>
            </a:pPr>
            <a:r>
              <a:rPr lang="en-US"/>
              <a:t>Office of Price Administration</a:t>
            </a:r>
          </a:p>
          <a:p>
            <a:pPr lvl="1">
              <a:buClr>
                <a:schemeClr val="tx1"/>
              </a:buClr>
              <a:buFont typeface="Arial" charset="0"/>
              <a:buChar char="♦"/>
            </a:pPr>
            <a:r>
              <a:rPr lang="en-US"/>
              <a:t>Set a Ceiling on All Prices</a:t>
            </a:r>
          </a:p>
          <a:p>
            <a:pPr lvl="1">
              <a:buClr>
                <a:schemeClr val="tx1"/>
              </a:buClr>
              <a:buFont typeface="Arial" charset="0"/>
              <a:buChar char="♦"/>
            </a:pPr>
            <a:r>
              <a:rPr lang="en-US"/>
              <a:t>The Consumer Price Index Showed that the Cost of Goods Rose at the Same Percentage as Wages between 1939 and 1945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229600" cy="639763"/>
          </a:xfrm>
        </p:spPr>
        <p:txBody>
          <a:bodyPr/>
          <a:lstStyle/>
          <a:p>
            <a:r>
              <a:rPr lang="en-US" sz="4000"/>
              <a:t>Controlling Prices</a:t>
            </a:r>
          </a:p>
        </p:txBody>
      </p:sp>
      <p:pic>
        <p:nvPicPr>
          <p:cNvPr id="72710" name="Picture 6" descr="pricepled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7100" y="990600"/>
            <a:ext cx="4775200" cy="57150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3505200" y="6324600"/>
            <a:ext cx="2438400" cy="36933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hlinkClick r:id="rId4"/>
              </a:rPr>
              <a:t>Rationing During WW II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/>
              <a:t>Mobilizing the Home Front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4419600" cy="5486400"/>
          </a:xfrm>
        </p:spPr>
        <p:txBody>
          <a:bodyPr/>
          <a:lstStyle/>
          <a:p>
            <a:r>
              <a:rPr lang="en-US" sz="2800"/>
              <a:t>Reducing Demand Through Rationing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/>
              <a:t>Rationing Provided a Fair Distribution of Scarce Consumer Goods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/>
              <a:t>What Was Rationed?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/>
              <a:t>Processed and Canned Foods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/>
              <a:t>Meat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/>
              <a:t>Gasoline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/>
              <a:t>Rubber (Tires)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/>
              <a:t>Dairy Products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/>
              <a:t>Shoes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/>
              <a:t>Many Other Consumer Goods</a:t>
            </a:r>
          </a:p>
        </p:txBody>
      </p:sp>
      <p:pic>
        <p:nvPicPr>
          <p:cNvPr id="47108" name="Picture 4" descr="rationing_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4179888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Mobilizing the Home Front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/>
              <a:t>Reducing Demand Through Rationing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Every Person in a Household Received a Ration Book (Even Children)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Ration Stamps Were Worth Points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Products had Both a Price and a Point Value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Local War Ration Boards Established Each Families “Need”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A Doctor Received More Ration Stamps than other “Less Important” Occupations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People Turned in Their Stamps to Merchants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Merchants Turned In Stamps to Suppliers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/>
              <a:t>Reducing Demand Through Rationing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3429000" cy="4906963"/>
          </a:xfrm>
        </p:spPr>
        <p:txBody>
          <a:bodyPr/>
          <a:lstStyle/>
          <a:p>
            <a:r>
              <a:rPr lang="en-US" sz="2800"/>
              <a:t>A War Ration Book &amp; the Kind of Products that Were Rationed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/>
              <a:t>Food that Had the Potential to Shipped Overseas</a:t>
            </a:r>
          </a:p>
          <a:p>
            <a:pPr>
              <a:buClr>
                <a:schemeClr val="tx1"/>
              </a:buClr>
              <a:buFontTx/>
              <a:buChar char="•"/>
            </a:pPr>
            <a:endParaRPr lang="en-US" sz="2800" b="1"/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800"/>
              <a:t>An Example of the Stamps, and Their Point Values</a:t>
            </a:r>
          </a:p>
        </p:txBody>
      </p:sp>
      <p:pic>
        <p:nvPicPr>
          <p:cNvPr id="51208" name="Picture 8" descr="ratedbk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914400"/>
            <a:ext cx="4343400" cy="2986088"/>
          </a:xfrm>
          <a:noFill/>
          <a:ln/>
        </p:spPr>
      </p:pic>
      <p:pic>
        <p:nvPicPr>
          <p:cNvPr id="51209" name="Picture 9" descr="raredbk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3998913"/>
            <a:ext cx="4343400" cy="266223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600"/>
              <a:t>Reducing Demand Through Rationing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257800" y="1295400"/>
            <a:ext cx="3657600" cy="5181600"/>
          </a:xfrm>
        </p:spPr>
        <p:txBody>
          <a:bodyPr/>
          <a:lstStyle/>
          <a:p>
            <a:r>
              <a:rPr lang="en-US" sz="2800"/>
              <a:t>Making the Point Value of Your Stamps “Add Up”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endParaRPr lang="en-US" sz="2800"/>
          </a:p>
          <a:p>
            <a:r>
              <a:rPr lang="en-US" sz="2800"/>
              <a:t>By Considering the Volume of the Product You Could Save Both Money and Ration Stamps</a:t>
            </a:r>
          </a:p>
        </p:txBody>
      </p:sp>
      <p:pic>
        <p:nvPicPr>
          <p:cNvPr id="54280" name="Picture 8" descr="ratedbk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14400"/>
            <a:ext cx="4876800" cy="2760663"/>
          </a:xfrm>
          <a:noFill/>
          <a:ln/>
        </p:spPr>
      </p:pic>
      <p:pic>
        <p:nvPicPr>
          <p:cNvPr id="54281" name="Picture 9" descr="ratedbk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3754438"/>
            <a:ext cx="4876800" cy="28749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3600"/>
              <a:t>Reducing Demand Through Rationing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3505200" cy="5257800"/>
          </a:xfrm>
        </p:spPr>
        <p:txBody>
          <a:bodyPr/>
          <a:lstStyle/>
          <a:p>
            <a:r>
              <a:rPr lang="en-US" sz="2800"/>
              <a:t>Your Bill Included Both the Price in Money, and the Ration Points Necessary</a:t>
            </a:r>
          </a:p>
          <a:p>
            <a:endParaRPr lang="en-US" sz="2800"/>
          </a:p>
          <a:p>
            <a:r>
              <a:rPr lang="en-US" sz="2800"/>
              <a:t>Fresh Produce That Could Not Be Shipped Overseas Was Not Rationed</a:t>
            </a:r>
          </a:p>
        </p:txBody>
      </p:sp>
      <p:pic>
        <p:nvPicPr>
          <p:cNvPr id="57355" name="Picture 11" descr="ratedbk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838200"/>
            <a:ext cx="4724400" cy="2952750"/>
          </a:xfrm>
          <a:noFill/>
          <a:ln/>
        </p:spPr>
      </p:pic>
      <p:pic>
        <p:nvPicPr>
          <p:cNvPr id="57356" name="Picture 12" descr="ratedbk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91000" y="3921125"/>
            <a:ext cx="4724400" cy="27844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600"/>
              <a:t>Reducing Demand Through Rationing</a:t>
            </a:r>
          </a:p>
        </p:txBody>
      </p:sp>
      <p:pic>
        <p:nvPicPr>
          <p:cNvPr id="7" name="WWII Homefront Rationing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914400"/>
            <a:ext cx="7670800" cy="57531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Mobilizing the Home Front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05400"/>
          </a:xfrm>
        </p:spPr>
        <p:txBody>
          <a:bodyPr/>
          <a:lstStyle/>
          <a:p>
            <a:r>
              <a:rPr lang="en-US"/>
              <a:t>Paying For a Costly War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World War II Cost Ten Times As Much as World War I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1941-1945 Government Spent $321 Billion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Taxes Covered about 40% of That Amount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Before The War Many Americans Did Not Pay Federal Income Tax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1943– Congress Approved the Federal Tax Withholding System (Payroll Deductions)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Still In Use Today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Mobilizing the Home Front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Calling All Volunteers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000"/>
              <a:t>Government Created the Office of Civilian Defense (OCD)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/>
              <a:t>Citizens Should Contribute One Hour a Day to the War Effort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“</a:t>
            </a:r>
            <a:r>
              <a:rPr lang="en-US" b="1"/>
              <a:t>Victory Gardens</a:t>
            </a:r>
            <a:r>
              <a:rPr lang="en-US"/>
              <a:t>”</a:t>
            </a:r>
          </a:p>
          <a:p>
            <a:pPr lvl="3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/>
              <a:t>People Used all Available Space</a:t>
            </a:r>
          </a:p>
          <a:p>
            <a:pPr lvl="3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/>
              <a:t>Produce 40% of all Vegetables Consumed During the War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/>
              <a:t>Drives</a:t>
            </a:r>
            <a:r>
              <a:rPr lang="en-US"/>
              <a:t>:</a:t>
            </a:r>
          </a:p>
          <a:p>
            <a:pPr lvl="3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/>
              <a:t>Paper, Scrap Metal, Fat, Aluminum, Tin, etc.</a:t>
            </a:r>
          </a:p>
          <a:p>
            <a:pPr lvl="3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/>
              <a:t>Provided Much of the Necessary Materials for War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Paying for a Costly War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95400"/>
            <a:ext cx="4648200" cy="4830763"/>
          </a:xfrm>
        </p:spPr>
        <p:txBody>
          <a:bodyPr/>
          <a:lstStyle/>
          <a:p>
            <a:r>
              <a:rPr lang="en-US" sz="2800"/>
              <a:t>60% of the War Was Paid For With Borrowed Money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/>
              <a:t>War Bonds Were Sold to Help Pay for the War</a:t>
            </a:r>
          </a:p>
          <a:p>
            <a:endParaRPr lang="en-US" sz="2800"/>
          </a:p>
          <a:p>
            <a:r>
              <a:rPr lang="en-US" sz="2800"/>
              <a:t>Buying Bonds Was the Patriotic Thing to Do</a:t>
            </a:r>
          </a:p>
        </p:txBody>
      </p:sp>
      <p:pic>
        <p:nvPicPr>
          <p:cNvPr id="63495" name="Picture 7" descr="sav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463" y="1066800"/>
            <a:ext cx="3865562" cy="5638800"/>
          </a:xfr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4000"/>
              <a:t>Buy War Bonds</a:t>
            </a:r>
          </a:p>
        </p:txBody>
      </p:sp>
      <p:pic>
        <p:nvPicPr>
          <p:cNvPr id="66567" name="Picture 7" descr="save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3038" y="914400"/>
            <a:ext cx="4276725" cy="5791200"/>
          </a:xfrm>
          <a:noFill/>
          <a:ln/>
        </p:spPr>
      </p:pic>
      <p:pic>
        <p:nvPicPr>
          <p:cNvPr id="66568" name="Picture 8" descr="save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06938" y="914400"/>
            <a:ext cx="4265612" cy="5715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4000"/>
              <a:t>Paying for a Costly War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sz="2800"/>
              <a:t>Children Were Encouraged to Buy War Stamps and Bonds</a:t>
            </a:r>
          </a:p>
          <a:p>
            <a:r>
              <a:rPr lang="en-US" sz="2800"/>
              <a:t>Bonds Were Paid Back With Interest</a:t>
            </a:r>
          </a:p>
          <a:p>
            <a:r>
              <a:rPr lang="en-US" sz="2800"/>
              <a:t>Americans Save $129 Billion For Post-War Purchases</a:t>
            </a:r>
          </a:p>
        </p:txBody>
      </p:sp>
      <p:pic>
        <p:nvPicPr>
          <p:cNvPr id="69639" name="Picture 7" descr="wwiip2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1813" y="914400"/>
            <a:ext cx="4649787" cy="5562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/>
              <a:t>Paying for a Costly War</a:t>
            </a:r>
          </a:p>
        </p:txBody>
      </p:sp>
      <p:pic>
        <p:nvPicPr>
          <p:cNvPr id="7" name="WWII Homefront Bond_Drives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0" y="914400"/>
            <a:ext cx="7721600" cy="5791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/>
              <a:t>Mobilizing the Home Front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572000" cy="4906963"/>
          </a:xfrm>
        </p:spPr>
        <p:txBody>
          <a:bodyPr/>
          <a:lstStyle/>
          <a:p>
            <a:r>
              <a:rPr lang="en-US" sz="2800"/>
              <a:t>Trying to Uphold a No-Strike Pledge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Labor Unions Made a “Non-Binding Pledge” Not to Strike During the War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The NWLB Was to Oversee Wages and Working Conditions to Keep Workers On the Job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endParaRPr lang="en-US"/>
          </a:p>
        </p:txBody>
      </p:sp>
      <p:pic>
        <p:nvPicPr>
          <p:cNvPr id="75785" name="Picture 9" descr="farmcor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990600"/>
            <a:ext cx="3900488" cy="5562600"/>
          </a:xfr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4000"/>
              <a:t>Mobilizing the Home Front</a:t>
            </a:r>
          </a:p>
        </p:txBody>
      </p:sp>
      <p:pic>
        <p:nvPicPr>
          <p:cNvPr id="164870" name="Picture 6" descr="john l lew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066800"/>
            <a:ext cx="3409950" cy="4953000"/>
          </a:xfrm>
          <a:noFill/>
          <a:ln/>
        </p:spPr>
      </p:pic>
      <p:sp>
        <p:nvSpPr>
          <p:cNvPr id="164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066800"/>
            <a:ext cx="5181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Trying to Uphold a No-Strike Pledge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1943– 3 Million Workers Went out on Strike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Most Serious Strike was the Coal Miners led by UMW President John L. Lewis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FDR Took over the Mines– Urged to Jail Striking Workers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“A Jailed Miner Mines No More Coal Than a Striking Miner”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For the Most Part, The No-Strike Pledge Was Honored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04800" y="60198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John L. Lewis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4000"/>
              <a:t>Mobilizing the Home Front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4953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Recruiting New Workers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/>
              <a:t>15 Million Americans Served in the Military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Workers Were Needed to Fill those Jobs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High Unemployment of the Depression Ended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1940-45 6 Million Women Joined the Workforce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/>
              <a:t>Women Worked in Defense Industries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Shipbuilding, Aircraft, Assembly Lines, etc.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Women Worked for Lower Wages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When the War Ended, So Did Women’s Jobs</a:t>
            </a:r>
          </a:p>
        </p:txBody>
      </p:sp>
      <p:pic>
        <p:nvPicPr>
          <p:cNvPr id="77829" name="Picture 5" descr="59_m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67325" y="1066800"/>
            <a:ext cx="3803650" cy="4876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Women in the Workforce</a:t>
            </a:r>
          </a:p>
        </p:txBody>
      </p:sp>
      <p:pic>
        <p:nvPicPr>
          <p:cNvPr id="7" name="WWII Homefront America_Salutes_Women_Workers_in_War_Effort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01320" y="914400"/>
            <a:ext cx="8493760" cy="5791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Women in the Workforce</a:t>
            </a:r>
            <a:endParaRPr lang="en-US" dirty="0"/>
          </a:p>
        </p:txBody>
      </p:sp>
      <p:pic>
        <p:nvPicPr>
          <p:cNvPr id="5" name="Picture 4" descr="rosi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3863702" cy="5029200"/>
          </a:xfrm>
          <a:prstGeom prst="rect">
            <a:avLst/>
          </a:prstGeom>
        </p:spPr>
      </p:pic>
      <p:pic>
        <p:nvPicPr>
          <p:cNvPr id="6" name="Picture 5" descr="WomenWeld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3951112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The Andrews Sisters</a:t>
            </a:r>
            <a:endParaRPr lang="en-US" dirty="0"/>
          </a:p>
        </p:txBody>
      </p:sp>
      <p:pic>
        <p:nvPicPr>
          <p:cNvPr id="56322" name="Picture 2" descr="http://www.veteranstoday.com/spaw/images/andrew-sister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267200"/>
            <a:ext cx="1905000" cy="21812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/>
              <a:t>The War and Social Change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754563"/>
          </a:xfrm>
        </p:spPr>
        <p:txBody>
          <a:bodyPr/>
          <a:lstStyle/>
          <a:p>
            <a:r>
              <a:rPr lang="en-US"/>
              <a:t>Americans on the Move</a:t>
            </a:r>
          </a:p>
          <a:p>
            <a:pPr lvl="1">
              <a:buClr>
                <a:schemeClr val="tx1"/>
              </a:buClr>
              <a:buFont typeface="Arial" charset="0"/>
              <a:buChar char="♦"/>
            </a:pPr>
            <a:r>
              <a:rPr lang="en-US"/>
              <a:t>The “</a:t>
            </a:r>
            <a:r>
              <a:rPr lang="en-US" b="1" u="sng"/>
              <a:t>Great Migration</a:t>
            </a:r>
            <a:r>
              <a:rPr lang="en-US"/>
              <a:t>”</a:t>
            </a:r>
          </a:p>
          <a:p>
            <a:pPr lvl="2">
              <a:buClr>
                <a:schemeClr val="tx1"/>
              </a:buClr>
              <a:buFont typeface="Arial" charset="0"/>
              <a:buChar char="♦"/>
            </a:pPr>
            <a:r>
              <a:rPr lang="en-US"/>
              <a:t>The Greatest Short-Term Migration of People in American History</a:t>
            </a:r>
          </a:p>
          <a:p>
            <a:pPr lvl="2">
              <a:buClr>
                <a:schemeClr val="tx1"/>
              </a:buClr>
              <a:buFont typeface="Arial" charset="0"/>
              <a:buChar char="♦"/>
            </a:pPr>
            <a:r>
              <a:rPr lang="en-US"/>
              <a:t>Rural to Urban, East to West</a:t>
            </a:r>
          </a:p>
          <a:p>
            <a:pPr lvl="2">
              <a:buClr>
                <a:schemeClr val="tx1"/>
              </a:buClr>
              <a:buFont typeface="Arial" charset="0"/>
              <a:buChar char="♦"/>
            </a:pPr>
            <a:r>
              <a:rPr lang="en-US"/>
              <a:t>West Coast Gained the Greatest Share of the Increased Population (</a:t>
            </a:r>
            <a:r>
              <a:rPr lang="en-US" sz="2300"/>
              <a:t>California, Washington, Arizona, &amp; Oregon)</a:t>
            </a:r>
          </a:p>
          <a:p>
            <a:pPr lvl="2">
              <a:buClr>
                <a:schemeClr val="tx1"/>
              </a:buClr>
              <a:buFont typeface="Arial" charset="0"/>
              <a:buChar char="♦"/>
            </a:pPr>
            <a:r>
              <a:rPr lang="en-US" sz="2300"/>
              <a:t>During the War, The Number of Farm Workers Fell, but Farm Production Increased</a:t>
            </a:r>
          </a:p>
          <a:p>
            <a:pPr lvl="2">
              <a:buClr>
                <a:schemeClr val="tx1"/>
              </a:buClr>
              <a:buFont typeface="Arial" charset="0"/>
              <a:buChar char="♦"/>
            </a:pPr>
            <a:endParaRPr lang="en-US" sz="23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4000"/>
              <a:t>Grow a Victory Garden</a:t>
            </a:r>
          </a:p>
        </p:txBody>
      </p:sp>
      <p:pic>
        <p:nvPicPr>
          <p:cNvPr id="14343" name="Picture 7" descr="agvicpe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990600"/>
            <a:ext cx="4038600" cy="5257800"/>
          </a:xfrm>
          <a:noFill/>
          <a:ln/>
        </p:spPr>
      </p:pic>
      <p:pic>
        <p:nvPicPr>
          <p:cNvPr id="14344" name="Picture 8" descr="nut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990600"/>
            <a:ext cx="3962400" cy="5257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/>
              <a:t>The Great Migration</a:t>
            </a:r>
          </a:p>
        </p:txBody>
      </p:sp>
      <p:pic>
        <p:nvPicPr>
          <p:cNvPr id="7" name="WWII Homefront Migration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200" y="914400"/>
            <a:ext cx="7620000" cy="5715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4000"/>
              <a:t>The War and Social Change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/>
              <a:t>Boomtowns Emerge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Serious Problems were Created by Population Shifts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Inadequate Housing, Poor Medical Facilities, Improper Sanitation, Overcrowded Schools, &amp; No Daycare Facilities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People Lived in Trailers and Tents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9 Million Migrant Workers Needed Housing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Meeting the Demand for Housing</a:t>
            </a:r>
          </a:p>
        </p:txBody>
      </p:sp>
      <p:pic>
        <p:nvPicPr>
          <p:cNvPr id="7" name="WWII Homefront Ready_Made_Homes_for_War_Workers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" y="990600"/>
            <a:ext cx="8270240" cy="563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/>
          <a:lstStyle/>
          <a:p>
            <a:r>
              <a:rPr lang="en-US" sz="4000"/>
              <a:t>Boomtowns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876800"/>
            <a:ext cx="8763000" cy="17526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/>
              <a:t>Boomtowns Included: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/>
              <a:t>Willow Run, Michigan– Ford Bomber Factory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/>
              <a:t>Pascagoula, Mississippi-- Shipyard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/>
              <a:t>San Diego, California– Aircraft Factory &amp; Naval Base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78181" name="Picture 5" descr="WillowRunBomberFacto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838200"/>
            <a:ext cx="6781800" cy="3898900"/>
          </a:xfrm>
          <a:noFill/>
          <a:ln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4000"/>
              <a:t>The War and Social Change</a:t>
            </a:r>
          </a:p>
        </p:txBody>
      </p:sp>
      <p:pic>
        <p:nvPicPr>
          <p:cNvPr id="88069" name="Picture 5" descr="detro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914400"/>
            <a:ext cx="4343400" cy="3475038"/>
          </a:xfrm>
          <a:noFill/>
          <a:ln/>
        </p:spPr>
      </p:pic>
      <p:sp>
        <p:nvSpPr>
          <p:cNvPr id="88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419600"/>
            <a:ext cx="86868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Social Stresses Multiply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charset="0"/>
              <a:buChar char="♦"/>
            </a:pPr>
            <a:r>
              <a:rPr lang="en-US" sz="2000" b="1"/>
              <a:t>Racial Tensions Explode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Arial" charset="0"/>
              <a:buChar char="♦"/>
            </a:pPr>
            <a:r>
              <a:rPr lang="en-US" sz="1800" b="1"/>
              <a:t>Detroit Riots– June 1943– 36 Hours of Violence Between Whites and African Americans</a:t>
            </a:r>
          </a:p>
          <a:p>
            <a:pPr lvl="3">
              <a:lnSpc>
                <a:spcPct val="90000"/>
              </a:lnSpc>
              <a:buClr>
                <a:schemeClr val="tx1"/>
              </a:buClr>
              <a:buFont typeface="Arial" charset="0"/>
              <a:buChar char="♦"/>
            </a:pPr>
            <a:r>
              <a:rPr lang="en-US" sz="1600" b="1"/>
              <a:t>25 African Americans and 9 Whites Killed, 700 injured</a:t>
            </a:r>
          </a:p>
          <a:p>
            <a:pPr lvl="3">
              <a:lnSpc>
                <a:spcPct val="90000"/>
              </a:lnSpc>
              <a:buClr>
                <a:schemeClr val="tx1"/>
              </a:buClr>
              <a:buFont typeface="Arial" charset="0"/>
              <a:buChar char="♦"/>
            </a:pPr>
            <a:r>
              <a:rPr lang="en-US" sz="1600" b="1"/>
              <a:t>$2 Million in Property Damage</a:t>
            </a:r>
          </a:p>
          <a:p>
            <a:pPr lvl="3">
              <a:lnSpc>
                <a:spcPct val="90000"/>
              </a:lnSpc>
              <a:buClr>
                <a:schemeClr val="tx1"/>
              </a:buClr>
              <a:buFont typeface="Arial" charset="0"/>
              <a:buChar char="♦"/>
            </a:pPr>
            <a:r>
              <a:rPr lang="en-US" sz="1600" b="1"/>
              <a:t>6,000 Soldiers Moved into Detroit to Restore Order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Arial" charset="0"/>
              <a:buChar char="♦"/>
            </a:pPr>
            <a:r>
              <a:rPr lang="en-US" sz="1800" b="1"/>
              <a:t>Other Riots Occurred in Harlem, New York &amp; on Military Bases</a:t>
            </a:r>
          </a:p>
        </p:txBody>
      </p:sp>
      <p:pic>
        <p:nvPicPr>
          <p:cNvPr id="88070" name="Picture 6" descr="detroit_19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838200"/>
            <a:ext cx="4953000" cy="3590925"/>
          </a:xfrm>
          <a:prstGeom prst="rect">
            <a:avLst/>
          </a:prstGeom>
          <a:noFill/>
        </p:spPr>
      </p:pic>
      <p:pic>
        <p:nvPicPr>
          <p:cNvPr id="88071" name="Picture 7" descr="detroit-race-riot-1943-raci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838200"/>
            <a:ext cx="4800600" cy="3571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9" grpId="0"/>
      <p:bldP spid="8806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/>
              <a:t>The War and Social Change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724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</a:t>
            </a:r>
            <a:r>
              <a:rPr lang="en-US" sz="2800" b="1"/>
              <a:t>Zoot Suit Riots</a:t>
            </a:r>
            <a:r>
              <a:rPr lang="en-US" sz="2800"/>
              <a:t> (June 1943)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/>
              <a:t>Large Baggy Suits Worn By Young Hispanic Men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/>
              <a:t>Many Resented the Amount of Wool That Was Required to Make the Zoot Suits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/>
              <a:t>Zoot-Suitors Were Accused of Robbing Sailors in L.A.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/>
              <a:t>Sailors Beat Up People Wearing Zoot Suits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/>
              <a:t>Police Arrested Zoot-Suitors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/>
              <a:t>Zoot Suits Were Outlawed in Los Angeles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400"/>
          </a:p>
        </p:txBody>
      </p:sp>
      <p:pic>
        <p:nvPicPr>
          <p:cNvPr id="90119" name="Picture 7" descr="Zoot Sui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066800"/>
            <a:ext cx="3654425" cy="5029200"/>
          </a:xfrm>
          <a:noFill/>
          <a:ln/>
        </p:spPr>
      </p:pic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5562600" y="61722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b="1" dirty="0" err="1">
                <a:latin typeface="Arial" charset="0"/>
                <a:hlinkClick r:id="rId4"/>
              </a:rPr>
              <a:t>Zoot</a:t>
            </a:r>
            <a:r>
              <a:rPr lang="en-US" b="1" dirty="0">
                <a:latin typeface="Arial" charset="0"/>
                <a:hlinkClick r:id="rId4"/>
              </a:rPr>
              <a:t> Suits</a:t>
            </a:r>
            <a:endParaRPr lang="en-US" b="1" dirty="0">
              <a:latin typeface="Arial" charset="0"/>
            </a:endParaRPr>
          </a:p>
        </p:txBody>
      </p:sp>
      <p:pic>
        <p:nvPicPr>
          <p:cNvPr id="90122" name="Picture 10" descr="zoot_suit_rio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219200"/>
            <a:ext cx="4191000" cy="335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The War and Social Change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r>
              <a:rPr lang="en-US"/>
              <a:t>Wartime Family Stresses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/>
              <a:t>By 1944– Almost 3 Million Teenaged Workers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/>
              <a:t>Child Labor Laws were Ignored During the War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/>
              <a:t>Many Teens Dropped Out of School, and Went to Work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/>
              <a:t>Juvenile Delinquency Increased Dramatically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/>
              <a:t>“</a:t>
            </a:r>
            <a:r>
              <a:rPr lang="en-US" sz="2600" i="1"/>
              <a:t>Youth in Crisis</a:t>
            </a:r>
            <a:r>
              <a:rPr lang="en-US" sz="2600"/>
              <a:t>”– Wartime Documentary Addressing the Problem of Juvenile Delinquency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/>
              <a:t>Even Young Children Contributed to the War Effort</a:t>
            </a:r>
          </a:p>
          <a:p>
            <a:pPr lvl="3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/>
              <a:t>Scrap Drives, Stamp Purchases, etc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3600"/>
              <a:t>The War and Social Change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066800"/>
            <a:ext cx="5486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/>
              <a:t>The End of the New Deal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 b="1"/>
              <a:t>Military Priorities Replaced Social Reforms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 b="1"/>
              <a:t>Some New Deal Programs Were Here To Stay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1800" b="1"/>
              <a:t>Social Security, the TVA, Unemployment Insurance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 b="1"/>
              <a:t>Wartime Priorities Demanded Change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1800" b="1"/>
              <a:t>Longer Work Week (40 to 48 Hours)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1800" b="1"/>
              <a:t>Stop Rural Electrification– Copper Was a War Metal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1800" b="1"/>
              <a:t>Suspend Child Labor Laws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1800" b="1"/>
              <a:t>Antitrust Laws Were Suspended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1800" b="1"/>
              <a:t>New Deal Agencies were Phased Out (CCC, WPA, etc)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1800" b="1"/>
              <a:t>Government Stayed Involved in the Economy</a:t>
            </a:r>
          </a:p>
          <a:p>
            <a:pPr lvl="3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1600" b="1"/>
              <a:t>Deficit Spending to Stimulate the Economy</a:t>
            </a:r>
          </a:p>
          <a:p>
            <a:pPr lvl="3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1600" b="1"/>
              <a:t>FDR Won a 4</a:t>
            </a:r>
            <a:r>
              <a:rPr lang="en-US" sz="1600" b="1" baseline="30000"/>
              <a:t>th</a:t>
            </a:r>
            <a:r>
              <a:rPr lang="en-US" sz="1600" b="1"/>
              <a:t> Term in 1944</a:t>
            </a:r>
          </a:p>
        </p:txBody>
      </p:sp>
      <p:pic>
        <p:nvPicPr>
          <p:cNvPr id="95238" name="Picture 6" descr="dri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1371600"/>
            <a:ext cx="3311525" cy="4876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r>
              <a:rPr lang="en-US"/>
              <a:t>The Civil Rights Movement Grows</a:t>
            </a:r>
          </a:p>
          <a:p>
            <a:pPr lvl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400"/>
              <a:t>Some Drew Parallels Between Racism in The United States and in Germany</a:t>
            </a:r>
          </a:p>
          <a:p>
            <a:pPr lvl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400" u="sng"/>
              <a:t>Racism</a:t>
            </a:r>
            <a:r>
              <a:rPr lang="en-US" sz="2400"/>
              <a:t>– Belief that Race Determines Human Capacities, (Some Races are Superior to Others)</a:t>
            </a:r>
          </a:p>
          <a:p>
            <a:pPr lvl="2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/>
              <a:t>Racism Provided the Basis for Segregation</a:t>
            </a:r>
          </a:p>
          <a:p>
            <a:pPr lvl="2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/>
              <a:t>Racial Inferiority Was Proven False by the 1940s</a:t>
            </a:r>
          </a:p>
          <a:p>
            <a:pPr lvl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400"/>
              <a:t>African Americans Responded by Seeking Equality</a:t>
            </a:r>
          </a:p>
          <a:p>
            <a:pPr lvl="2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/>
              <a:t>Double V Campaign– Victory Overseas and At Home</a:t>
            </a:r>
          </a:p>
          <a:p>
            <a:pPr lvl="2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/>
              <a:t>Racial Equality Should Help Win the War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pic>
        <p:nvPicPr>
          <p:cNvPr id="7" name="WWII Homefront Segregation_in_the_Military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0" y="914400"/>
            <a:ext cx="7620000" cy="5715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/>
              <a:t>Grow a Victory Garden</a:t>
            </a:r>
          </a:p>
        </p:txBody>
      </p:sp>
      <p:pic>
        <p:nvPicPr>
          <p:cNvPr id="7" name="WWII Homefront Victory_Gardens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200" y="914400"/>
            <a:ext cx="7620000" cy="5715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800600" cy="5486400"/>
          </a:xfrm>
        </p:spPr>
        <p:txBody>
          <a:bodyPr/>
          <a:lstStyle/>
          <a:p>
            <a:r>
              <a:rPr lang="en-US" sz="2800"/>
              <a:t>Civil Rights Gains</a:t>
            </a:r>
          </a:p>
          <a:p>
            <a:pPr lvl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400"/>
              <a:t>Jim Crow Laws in the South &amp; Slums in the North Kept African Americans Segregated</a:t>
            </a:r>
          </a:p>
          <a:p>
            <a:pPr lvl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400"/>
              <a:t>1941– Asa Philip Randolph Led the Movement for African American Equality</a:t>
            </a:r>
          </a:p>
          <a:p>
            <a:pPr lvl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400"/>
              <a:t>Randolph Is Known as the Father of the Civil Rights Movement</a:t>
            </a:r>
          </a:p>
          <a:p>
            <a:pPr lvl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400"/>
              <a:t>He Was Called “The Most Dangerous Black Man in America”</a:t>
            </a:r>
          </a:p>
        </p:txBody>
      </p:sp>
      <p:pic>
        <p:nvPicPr>
          <p:cNvPr id="99333" name="Picture 5" descr="a_philip_randolph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32375" y="1143000"/>
            <a:ext cx="3967163" cy="54102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572000"/>
            <a:ext cx="8458200" cy="2057400"/>
          </a:xfrm>
        </p:spPr>
        <p:txBody>
          <a:bodyPr/>
          <a:lstStyle/>
          <a:p>
            <a:r>
              <a:rPr lang="en-US" sz="2400"/>
              <a:t>Randolph Organized the “Brotherhood of Sleeping Car Porters” in 1925</a:t>
            </a:r>
          </a:p>
          <a:p>
            <a:r>
              <a:rPr lang="en-US" sz="2400"/>
              <a:t>Organized the March on Washington Movement (MOWM)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Spoke For African Americans, Puerto Ricans, Mexicans, Poor Whites and Native Americans</a:t>
            </a:r>
          </a:p>
        </p:txBody>
      </p:sp>
      <p:pic>
        <p:nvPicPr>
          <p:cNvPr id="101383" name="Picture 7" descr="APRandolp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990600"/>
            <a:ext cx="6934200" cy="3513138"/>
          </a:xfrm>
          <a:noFill/>
          <a:ln w="25400">
            <a:solidFill>
              <a:srgbClr val="FFCC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609600" indent="-609600"/>
            <a:r>
              <a:rPr lang="en-US"/>
              <a:t>Roosevelt and Randolph Compromise</a:t>
            </a:r>
          </a:p>
          <a:p>
            <a:pPr marL="990600" lvl="1" indent="-533400">
              <a:buClr>
                <a:schemeClr val="tx1"/>
              </a:buClr>
              <a:buFont typeface="Arial" charset="0"/>
              <a:buChar char="♦"/>
            </a:pPr>
            <a:r>
              <a:rPr lang="en-US"/>
              <a:t>FDR Did Not Want a “March on Washington”</a:t>
            </a:r>
          </a:p>
          <a:p>
            <a:pPr marL="1371600" lvl="2" indent="-457200">
              <a:buClr>
                <a:schemeClr val="tx1"/>
              </a:buClr>
              <a:buFont typeface="Arial" charset="0"/>
              <a:buChar char="♦"/>
            </a:pPr>
            <a:r>
              <a:rPr lang="en-US"/>
              <a:t>Randolph Made 3 Demands on the President:</a:t>
            </a:r>
          </a:p>
          <a:p>
            <a:pPr marL="1752600" lvl="3" indent="-381000">
              <a:buClr>
                <a:schemeClr val="tx1"/>
              </a:buClr>
              <a:buFont typeface="Arial" charset="0"/>
              <a:buAutoNum type="arabicPeriod"/>
            </a:pPr>
            <a:r>
              <a:rPr lang="en-US"/>
              <a:t>End Defense Contracts for Discriminatory Employers</a:t>
            </a:r>
          </a:p>
          <a:p>
            <a:pPr marL="2209800" lvl="4" indent="-381000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Roosevelt would not hurt the war effort</a:t>
            </a:r>
          </a:p>
          <a:p>
            <a:pPr marL="1752600" lvl="3" indent="-381000">
              <a:buClr>
                <a:schemeClr val="tx1"/>
              </a:buClr>
              <a:buFont typeface="Arial" charset="0"/>
              <a:buAutoNum type="arabicPeriod" startAt="2"/>
            </a:pPr>
            <a:r>
              <a:rPr lang="en-US"/>
              <a:t>End Job Segregation in Federal Agencies</a:t>
            </a:r>
          </a:p>
          <a:p>
            <a:pPr marL="2209800" lvl="4" indent="-381000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Roosevelt established an agency to investigate job segregation</a:t>
            </a:r>
          </a:p>
          <a:p>
            <a:pPr marL="1752600" lvl="3" indent="-381000">
              <a:buClr>
                <a:schemeClr val="tx1"/>
              </a:buClr>
              <a:buFont typeface="Arial" charset="0"/>
              <a:buAutoNum type="arabicPeriod" startAt="3"/>
            </a:pPr>
            <a:r>
              <a:rPr lang="en-US"/>
              <a:t>Desegregation of the Armed Forces</a:t>
            </a:r>
          </a:p>
          <a:p>
            <a:pPr marL="2209800" lvl="4" indent="-381000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FDR Felt that an integrated armed forces might cause problems in the military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3733800" cy="5181600"/>
          </a:xfrm>
        </p:spPr>
        <p:txBody>
          <a:bodyPr/>
          <a:lstStyle/>
          <a:p>
            <a:r>
              <a:rPr lang="en-US" sz="2800"/>
              <a:t>Executive Order 8802– Government Agencies, Job Training Programs, and Defense Contractors End Discrimination (June 25, 1941)</a:t>
            </a:r>
          </a:p>
          <a:p>
            <a:pPr lvl="1">
              <a:buClr>
                <a:schemeClr val="tx1"/>
              </a:buClr>
              <a:buFont typeface="Arial" charset="0"/>
              <a:buChar char="♦"/>
            </a:pPr>
            <a:r>
              <a:rPr lang="en-US" sz="2400"/>
              <a:t>The </a:t>
            </a:r>
            <a:r>
              <a:rPr lang="en-US" sz="2400" u="sng"/>
              <a:t>Fair Employment Practices Committee</a:t>
            </a:r>
            <a:r>
              <a:rPr lang="en-US" sz="2400"/>
              <a:t> (FEPC) Investigated Violations of this Order</a:t>
            </a:r>
          </a:p>
        </p:txBody>
      </p:sp>
      <p:pic>
        <p:nvPicPr>
          <p:cNvPr id="194566" name="Picture 6" descr="BE029041_Lo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1524000"/>
            <a:ext cx="4876800" cy="4021138"/>
          </a:xfrm>
          <a:noFill/>
          <a:ln/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038600"/>
            <a:ext cx="86868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Other Victories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400"/>
              <a:t>Congress of Racial Equality (CORE)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/>
              <a:t>Organized in 1942 To Continue the Struggle For Civil Rights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/>
              <a:t>CORE Organized Mass Resistance to Discrimination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/>
              <a:t>CORE Used “</a:t>
            </a:r>
            <a:r>
              <a:rPr lang="en-US" sz="2000" u="sng"/>
              <a:t>Civil Disobedience</a:t>
            </a:r>
            <a:r>
              <a:rPr lang="en-US" sz="2000"/>
              <a:t>” to Challenge Laws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/>
              <a:t>“Civil Disobedience”– Openly Violate Unjust Laws and Challenge them in the Courts</a:t>
            </a:r>
          </a:p>
        </p:txBody>
      </p:sp>
      <p:pic>
        <p:nvPicPr>
          <p:cNvPr id="106503" name="Picture 7" descr="1943_Colored_Waiting_Room_Sig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57400" y="838200"/>
            <a:ext cx="5334000" cy="3068638"/>
          </a:xfrm>
          <a:noFill/>
          <a:ln w="25400">
            <a:solidFill>
              <a:schemeClr val="hlink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143000"/>
            <a:ext cx="3962400" cy="498316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800"/>
              <a:t>Membership in the NAACP Grew to 450,000 by 1946</a:t>
            </a:r>
          </a:p>
          <a:p>
            <a:pPr lvl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400" i="1"/>
              <a:t>Smith v. Allwright</a:t>
            </a:r>
            <a:r>
              <a:rPr lang="en-US" sz="2400"/>
              <a:t> 1944, The Supreme Court Ruled that African Americans Could Not be Denied the Right to Vote in Primary Elections in the South</a:t>
            </a:r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198662" name="Picture 6" descr="thurgood-marsh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1066800"/>
            <a:ext cx="4551363" cy="5334000"/>
          </a:xfrm>
          <a:noFill/>
          <a:ln/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/>
              <a:t>The Fair Employment Practices Committee Fights Discrimination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000"/>
              <a:t>The FEPC Was Largely Ineffective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/>
              <a:t>It Had No Power to Enforce Its Actions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/>
              <a:t>Could Act Only Upon Formal Complaints (Few Were Filed)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/>
              <a:t>Government Contracts Could be Canceled for Discrimination, But That Hurt the War Effort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/>
              <a:t>Public Opinion Was Against the FEPC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/>
              <a:t>FEPC Acted Upon Discrimination, Not Segregation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/>
              <a:t>Only Resolved One-Third of the 8,000 Complaints Filed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/>
              <a:t>FEPC Formally Dissolved by Congress in 1945 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800600"/>
            <a:ext cx="86868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Internment of Japanese Americans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charset="0"/>
              <a:buChar char="►"/>
            </a:pPr>
            <a:r>
              <a:rPr lang="en-US" sz="2600"/>
              <a:t>There Was Little Backlash Against Americans of German or Italian Decent During WW II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charset="0"/>
              <a:buChar char="►"/>
            </a:pPr>
            <a:r>
              <a:rPr lang="en-US" sz="2600"/>
              <a:t>The Japanese Were the Exception</a:t>
            </a:r>
          </a:p>
        </p:txBody>
      </p:sp>
      <p:pic>
        <p:nvPicPr>
          <p:cNvPr id="110597" name="Picture 5" descr="Jap keep mov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838200"/>
            <a:ext cx="5181600" cy="40052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War and Civil Rights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/>
              <a:t>Relocation of Japanese Americans</a:t>
            </a:r>
          </a:p>
          <a:p>
            <a:pPr lvl="2">
              <a:buClr>
                <a:schemeClr val="tx1"/>
              </a:buClr>
              <a:buFont typeface="Arial" charset="0"/>
              <a:buChar char="►"/>
            </a:pPr>
            <a:r>
              <a:rPr lang="en-US" sz="2800"/>
              <a:t>1942 The Government Decided that all Japanese Would be Relocated to Internment Camps </a:t>
            </a:r>
          </a:p>
          <a:p>
            <a:pPr lvl="2">
              <a:buClr>
                <a:schemeClr val="tx1"/>
              </a:buClr>
              <a:buFont typeface="Arial" charset="0"/>
              <a:buChar char="►"/>
            </a:pPr>
            <a:r>
              <a:rPr lang="en-US" sz="2800"/>
              <a:t>There Were More Than 100,000 Japanese Living In the United States</a:t>
            </a:r>
          </a:p>
          <a:p>
            <a:pPr lvl="2">
              <a:buClr>
                <a:schemeClr val="tx1"/>
              </a:buClr>
              <a:buFont typeface="Arial" charset="0"/>
              <a:buChar char="►"/>
            </a:pPr>
            <a:r>
              <a:rPr lang="en-US" sz="2800"/>
              <a:t>Issei– Foreign Born Japanese (One Third of the Japanese)</a:t>
            </a:r>
          </a:p>
          <a:p>
            <a:pPr lvl="2">
              <a:buClr>
                <a:schemeClr val="tx1"/>
              </a:buClr>
              <a:buFont typeface="Arial" charset="0"/>
              <a:buChar char="►"/>
            </a:pPr>
            <a:r>
              <a:rPr lang="en-US" sz="2800"/>
              <a:t>Nisei– Japanese Born in the United States (Two-Thirds)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1676400"/>
            <a:ext cx="2514600" cy="4449763"/>
          </a:xfrm>
        </p:spPr>
        <p:txBody>
          <a:bodyPr/>
          <a:lstStyle/>
          <a:p>
            <a:r>
              <a:rPr lang="en-US" sz="2800"/>
              <a:t>Internment Camps Were Located In California, Arizona, Utah, Colorado, Wyoming, Idaho, and Arkansas</a:t>
            </a:r>
          </a:p>
        </p:txBody>
      </p:sp>
      <p:pic>
        <p:nvPicPr>
          <p:cNvPr id="112649" name="Picture 9" descr="Japanese_internm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447800"/>
            <a:ext cx="6172200" cy="4762500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4000"/>
              <a:t>Save Kitchen Fat</a:t>
            </a:r>
          </a:p>
        </p:txBody>
      </p:sp>
      <p:pic>
        <p:nvPicPr>
          <p:cNvPr id="17415" name="Picture 7" descr="salv30-8b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4625" y="838200"/>
            <a:ext cx="4070350" cy="5791200"/>
          </a:xfrm>
          <a:noFill/>
          <a:ln/>
        </p:spPr>
      </p:pic>
      <p:pic>
        <p:nvPicPr>
          <p:cNvPr id="17416" name="Picture 8" descr="salvfa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67250" y="914400"/>
            <a:ext cx="4284663" cy="57912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1600200"/>
            <a:ext cx="3124200" cy="4525963"/>
          </a:xfrm>
        </p:spPr>
        <p:txBody>
          <a:bodyPr/>
          <a:lstStyle/>
          <a:p>
            <a:r>
              <a:rPr lang="en-US" sz="2400"/>
              <a:t>Executive Order 9066 on February 19, 1942 Called for the Relocation of the Japanese</a:t>
            </a:r>
          </a:p>
          <a:p>
            <a:endParaRPr lang="en-US" sz="2400"/>
          </a:p>
          <a:p>
            <a:r>
              <a:rPr lang="en-US" sz="2400"/>
              <a:t>Easily Singled out, and Lacking Economic Influence Japanese Were Relocated</a:t>
            </a:r>
          </a:p>
          <a:p>
            <a:endParaRPr lang="en-US" sz="2400"/>
          </a:p>
        </p:txBody>
      </p:sp>
      <p:pic>
        <p:nvPicPr>
          <p:cNvPr id="115719" name="Picture 7" descr="jap camp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600200"/>
            <a:ext cx="5486400" cy="4532313"/>
          </a:xfrm>
          <a:noFill/>
          <a:ln/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pic>
        <p:nvPicPr>
          <p:cNvPr id="7" name="WWII Homefront Treatment_of_Japanese_American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0" y="914400"/>
            <a:ext cx="7721600" cy="5791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7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5638800"/>
          </a:xfrm>
        </p:spPr>
        <p:txBody>
          <a:bodyPr/>
          <a:lstStyle/>
          <a:p>
            <a:r>
              <a:rPr lang="en-US"/>
              <a:t>Japanese Internees Were Allowed Few Possessions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Most Were Forced to Liquidate Their Assets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Property Not Sold Was Often Stolen or Vandalized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The Loss Estimates are About $500 Million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The Relocation Was Justified On Military Grounds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The Japanese Would Sabotage American War Facilities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The Japanese Would Become the Targets of Americans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The Japanese Race was Seen as an Enemy Race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Camps Were Not Located In the Most Desirable Spots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Extreme Heat and Cold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Dust</a:t>
            </a:r>
          </a:p>
          <a:p>
            <a:pPr lvl="2">
              <a:buClr>
                <a:schemeClr val="tx1"/>
              </a:buClr>
              <a:buFont typeface="Wingdings" pitchFamily="2" charset="2"/>
              <a:buNone/>
            </a:pPr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Japanese Internment Camps</a:t>
            </a:r>
          </a:p>
        </p:txBody>
      </p:sp>
      <p:pic>
        <p:nvPicPr>
          <p:cNvPr id="120839" name="Picture 7" descr="jap camp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600200"/>
            <a:ext cx="4648200" cy="4151313"/>
          </a:xfrm>
          <a:noFill/>
          <a:ln/>
        </p:spPr>
      </p:pic>
      <p:pic>
        <p:nvPicPr>
          <p:cNvPr id="120840" name="Picture 8" descr="Jap Ca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26013" y="1600200"/>
            <a:ext cx="4062412" cy="4114800"/>
          </a:xfrm>
          <a:noFill/>
          <a:ln/>
        </p:spPr>
      </p:pic>
      <p:pic>
        <p:nvPicPr>
          <p:cNvPr id="120841" name="Picture 9" descr="Japanes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76400"/>
            <a:ext cx="4724400" cy="3149600"/>
          </a:xfrm>
          <a:prstGeom prst="rect">
            <a:avLst/>
          </a:prstGeom>
          <a:noFill/>
        </p:spPr>
      </p:pic>
      <p:pic>
        <p:nvPicPr>
          <p:cNvPr id="120842" name="Picture 10" descr="japanese_mochida-family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600200"/>
            <a:ext cx="4038600" cy="3170238"/>
          </a:xfrm>
          <a:prstGeom prst="rect">
            <a:avLst/>
          </a:prstGeom>
          <a:noFill/>
        </p:spPr>
      </p:pic>
      <p:pic>
        <p:nvPicPr>
          <p:cNvPr id="120843" name="Picture 11" descr="japanese_YoungJapaneseEvac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676400"/>
            <a:ext cx="4648200" cy="3636963"/>
          </a:xfrm>
          <a:prstGeom prst="rect">
            <a:avLst/>
          </a:prstGeom>
          <a:noFill/>
        </p:spPr>
      </p:pic>
      <p:pic>
        <p:nvPicPr>
          <p:cNvPr id="120844" name="Picture 12" descr="japaneseca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1600200"/>
            <a:ext cx="4076700" cy="3859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r>
              <a:rPr lang="en-US"/>
              <a:t>Life in the Internment Camps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/>
              <a:t>Entire Families Lived in a Single Room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/>
              <a:t>The Japanese Made the Best of the Situation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/>
              <a:t>Formed Schools, Civil Organization, Scouts, Athletic Associations, Newspapers, Gardened, Landscaped, and Looked Forward to the War’s End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/>
              <a:t>Many Contributed to the War Effort by Working in Food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The War and Civil Rights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r>
              <a:rPr lang="en-US" sz="3600"/>
              <a:t>Judicial Rulings Support Relocation</a:t>
            </a:r>
          </a:p>
          <a:p>
            <a:pPr lvl="1">
              <a:buClr>
                <a:schemeClr val="tx1"/>
              </a:buClr>
              <a:buFont typeface="Arial" charset="0"/>
              <a:buChar char="♦"/>
            </a:pPr>
            <a:r>
              <a:rPr lang="en-US" b="1" i="1"/>
              <a:t>Hirabayashi v. United States</a:t>
            </a:r>
            <a:r>
              <a:rPr lang="en-US"/>
              <a:t> 1943– Court Ruled that a Curfew Order Affecting only Japanese Did Not Violate their Constitutional Rights</a:t>
            </a:r>
          </a:p>
          <a:p>
            <a:pPr lvl="1">
              <a:buClr>
                <a:schemeClr val="tx1"/>
              </a:buClr>
              <a:buFont typeface="Arial" charset="0"/>
              <a:buChar char="♦"/>
            </a:pPr>
            <a:r>
              <a:rPr lang="en-US" b="1" i="1"/>
              <a:t>Korematsu v. United States</a:t>
            </a:r>
            <a:r>
              <a:rPr lang="en-US"/>
              <a:t> 1944– Court Supported the Executive Order 9066 Because the Court Could Not Second Guess the Military</a:t>
            </a:r>
          </a:p>
          <a:p>
            <a:pPr lvl="1">
              <a:buClr>
                <a:schemeClr val="tx1"/>
              </a:buClr>
              <a:buFont typeface="Arial" charset="0"/>
              <a:buChar char="♦"/>
            </a:pPr>
            <a:r>
              <a:rPr lang="en-US"/>
              <a:t>Once Loyalty Had Been Established the Japanese Must Be Released</a:t>
            </a:r>
          </a:p>
          <a:p>
            <a:pPr lvl="1">
              <a:buClr>
                <a:schemeClr val="tx1"/>
              </a:buClr>
              <a:buFont typeface="Arial" charset="0"/>
              <a:buChar char="♦"/>
            </a:pPr>
            <a:r>
              <a:rPr lang="en-US"/>
              <a:t>Civil Rights Gains By African Americans Were Offset by Losses Felt by Japanese Americans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/>
              <a:t>Scrap Drives</a:t>
            </a:r>
          </a:p>
        </p:txBody>
      </p:sp>
      <p:pic>
        <p:nvPicPr>
          <p:cNvPr id="7" name="WWII Homefront Scrap_Drives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990600"/>
            <a:ext cx="7594600" cy="5695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4000"/>
              <a:t>Pitch In and Help!</a:t>
            </a:r>
          </a:p>
        </p:txBody>
      </p:sp>
      <p:pic>
        <p:nvPicPr>
          <p:cNvPr id="20487" name="Picture 7" descr="induct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914400"/>
            <a:ext cx="4038600" cy="5638800"/>
          </a:xfrm>
          <a:noFill/>
          <a:ln/>
        </p:spPr>
      </p:pic>
      <p:pic>
        <p:nvPicPr>
          <p:cNvPr id="20488" name="Picture 8" descr="farm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914400"/>
            <a:ext cx="4038600" cy="5638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Mobilizing the Home Front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</p:spPr>
        <p:txBody>
          <a:bodyPr/>
          <a:lstStyle/>
          <a:p>
            <a:r>
              <a:rPr lang="en-US"/>
              <a:t>The Media Goes to War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/>
              <a:t>Office of War Information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/>
              <a:t>Official Voice of the Government’s War Efforts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/>
              <a:t>Exercised Censorship over Media that Did Not Support the War Effort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/>
              <a:t>Produced Propaganda Films to Gain Support for the War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/>
              <a:t>Hollywood Films Included:</a:t>
            </a:r>
          </a:p>
          <a:p>
            <a:pPr lvl="3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 i="1" u="sng"/>
              <a:t>Bombing of Honolulu</a:t>
            </a:r>
            <a:r>
              <a:rPr lang="en-US" sz="2400" b="1" i="1"/>
              <a:t>, </a:t>
            </a:r>
            <a:r>
              <a:rPr lang="en-US" sz="2400" b="1" i="1" u="sng"/>
              <a:t>Yellow Peril</a:t>
            </a:r>
            <a:r>
              <a:rPr lang="en-US" sz="2400" b="1" i="1"/>
              <a:t>, </a:t>
            </a:r>
            <a:r>
              <a:rPr lang="en-US" sz="2400" b="1" i="1" u="sng"/>
              <a:t>My Four Years in Japan</a:t>
            </a:r>
            <a:r>
              <a:rPr lang="en-US" sz="2400" b="1" i="1"/>
              <a:t>, </a:t>
            </a:r>
            <a:r>
              <a:rPr lang="en-US" sz="2400" b="1" i="1" u="sng"/>
              <a:t>V For Victory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858</TotalTime>
  <Words>2479</Words>
  <Application>Microsoft Office PowerPoint</Application>
  <PresentationFormat>On-screen Show (4:3)</PresentationFormat>
  <Paragraphs>395</Paragraphs>
  <Slides>65</Slides>
  <Notes>64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Stream</vt:lpstr>
      <vt:lpstr>World War II The Home Front</vt:lpstr>
      <vt:lpstr>Mobilizing the Home Front</vt:lpstr>
      <vt:lpstr>Mobilizing the Home Front</vt:lpstr>
      <vt:lpstr>Grow a Victory Garden</vt:lpstr>
      <vt:lpstr>Grow a Victory Garden</vt:lpstr>
      <vt:lpstr>Save Kitchen Fat</vt:lpstr>
      <vt:lpstr>Scrap Drives</vt:lpstr>
      <vt:lpstr>Pitch In and Help!</vt:lpstr>
      <vt:lpstr>Mobilizing the Home Front</vt:lpstr>
      <vt:lpstr>The Media Goes to War</vt:lpstr>
      <vt:lpstr>Mobilizing the Home Front</vt:lpstr>
      <vt:lpstr>Mobilizing the Home Front</vt:lpstr>
      <vt:lpstr>Mobilizing the Home Front</vt:lpstr>
      <vt:lpstr>Mobilizing the Home Front</vt:lpstr>
      <vt:lpstr>Mobilizing the Home Front</vt:lpstr>
      <vt:lpstr>Richmond, Ca. Shipyard</vt:lpstr>
      <vt:lpstr>Rosie The Riveter</vt:lpstr>
      <vt:lpstr>Mobilizing the Home Front</vt:lpstr>
      <vt:lpstr>Wartime Production</vt:lpstr>
      <vt:lpstr>Mobilizing the Home Front</vt:lpstr>
      <vt:lpstr>Mobilizing the Home Front</vt:lpstr>
      <vt:lpstr>Controlling Prices</vt:lpstr>
      <vt:lpstr>Mobilizing the Home Front</vt:lpstr>
      <vt:lpstr>Mobilizing the Home Front</vt:lpstr>
      <vt:lpstr>Reducing Demand Through Rationing</vt:lpstr>
      <vt:lpstr>Reducing Demand Through Rationing</vt:lpstr>
      <vt:lpstr>Reducing Demand Through Rationing</vt:lpstr>
      <vt:lpstr>Reducing Demand Through Rationing</vt:lpstr>
      <vt:lpstr>Mobilizing the Home Front</vt:lpstr>
      <vt:lpstr>Paying for a Costly War</vt:lpstr>
      <vt:lpstr>Buy War Bonds</vt:lpstr>
      <vt:lpstr>Paying for a Costly War</vt:lpstr>
      <vt:lpstr>Paying for a Costly War</vt:lpstr>
      <vt:lpstr>Mobilizing the Home Front</vt:lpstr>
      <vt:lpstr>Mobilizing the Home Front</vt:lpstr>
      <vt:lpstr>Mobilizing the Home Front</vt:lpstr>
      <vt:lpstr>Women in the Workforce</vt:lpstr>
      <vt:lpstr>Women in the Workforce</vt:lpstr>
      <vt:lpstr>The War and Social Change</vt:lpstr>
      <vt:lpstr>The Great Migration</vt:lpstr>
      <vt:lpstr>The War and Social Change</vt:lpstr>
      <vt:lpstr>Meeting the Demand for Housing</vt:lpstr>
      <vt:lpstr>Boomtowns</vt:lpstr>
      <vt:lpstr>The War and Social Change</vt:lpstr>
      <vt:lpstr>The War and Social Change</vt:lpstr>
      <vt:lpstr>The War and Social Change</vt:lpstr>
      <vt:lpstr>The War and Social Change</vt:lpstr>
      <vt:lpstr>The War and Civil Rights</vt:lpstr>
      <vt:lpstr>The War and Civil Rights</vt:lpstr>
      <vt:lpstr>The War and Civil Rights</vt:lpstr>
      <vt:lpstr>The War and Civil Rights</vt:lpstr>
      <vt:lpstr>The War and Civil Rights</vt:lpstr>
      <vt:lpstr>The War and Civil Rights</vt:lpstr>
      <vt:lpstr>The War and Civil Rights</vt:lpstr>
      <vt:lpstr>The War and Civil Rights</vt:lpstr>
      <vt:lpstr>The War and Civil Rights</vt:lpstr>
      <vt:lpstr>The War and Civil Rights</vt:lpstr>
      <vt:lpstr>The War and Civil Rights</vt:lpstr>
      <vt:lpstr>The War and Civil Rights</vt:lpstr>
      <vt:lpstr>The War and Civil Rights</vt:lpstr>
      <vt:lpstr>The War and Civil Rights</vt:lpstr>
      <vt:lpstr>The War and Civil Rights</vt:lpstr>
      <vt:lpstr>Japanese Internment Camps</vt:lpstr>
      <vt:lpstr>The War and Civil Rights</vt:lpstr>
      <vt:lpstr>The War and Civil Rights</vt:lpstr>
    </vt:vector>
  </TitlesOfParts>
  <Company>Home 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 The Home Front</dc:title>
  <dc:creator>terry ottman</dc:creator>
  <cp:lastModifiedBy>Windows User</cp:lastModifiedBy>
  <cp:revision>85</cp:revision>
  <dcterms:created xsi:type="dcterms:W3CDTF">2007-04-11T11:33:39Z</dcterms:created>
  <dcterms:modified xsi:type="dcterms:W3CDTF">2018-03-01T13:33:04Z</dcterms:modified>
</cp:coreProperties>
</file>